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9" r:id="rId7"/>
    <p:sldId id="260" r:id="rId8"/>
    <p:sldId id="264" r:id="rId9"/>
    <p:sldId id="265" r:id="rId10"/>
    <p:sldId id="270" r:id="rId11"/>
    <p:sldId id="271" r:id="rId12"/>
    <p:sldId id="275" r:id="rId13"/>
    <p:sldId id="272" r:id="rId14"/>
    <p:sldId id="273" r:id="rId15"/>
    <p:sldId id="274" r:id="rId16"/>
    <p:sldId id="263" r:id="rId17"/>
  </p:sldIdLst>
  <p:sldSz cx="18288000" cy="10287000"/>
  <p:notesSz cx="6858000" cy="9144000"/>
  <p:embeddedFontLst>
    <p:embeddedFont>
      <p:font typeface="Aileron Regular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charset="0"/>
      <p:regular r:id="rId28"/>
      <p:bold r:id="rId29"/>
    </p:embeddedFont>
    <p:embeddedFont>
      <p:font typeface="Oswald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3E6"/>
    <a:srgbClr val="C1D62F"/>
    <a:srgbClr val="7A9C3E"/>
    <a:srgbClr val="678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CF890-595E-4766-8CEB-71B015124E7E}" v="14" dt="2021-08-18T14:15:48.699"/>
    <p1510:client id="{24330997-D23C-4A26-B9E7-1520C66AE812}" v="100" dt="2021-08-17T18:25:10.417"/>
    <p1510:client id="{64DC84B2-342C-4E0F-9491-91394CC9C805}" v="308" dt="2021-08-17T22:24:19.730"/>
    <p1510:client id="{6786F1DB-3D57-4659-A671-2F91033E1852}" v="5" dt="2021-08-17T14:16:57.945"/>
    <p1510:client id="{7833A2BC-4BA6-43DE-AC80-781858F628A7}" v="3" dt="2021-08-18T14:18:35.775"/>
    <p1510:client id="{7A1BC72D-337F-4060-B888-1EE4ACA752F1}" v="60" dt="2021-08-18T13:32:10.560"/>
    <p1510:client id="{A4EDE579-A13D-D066-3773-9110A018F6CB}" v="735" dt="2021-08-17T18:19:38.054"/>
    <p1510:client id="{EDA02DAF-63DD-F650-A33A-D6146E3B2BAF}" v="24" dt="2021-08-17T18:11:07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216D2E-A019-4DD4-8F5A-94A02999F2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915BE-7CE6-412C-8E63-FA81BBB88A3D}">
      <dgm:prSet/>
      <dgm:spPr/>
      <dgm:t>
        <a:bodyPr/>
        <a:lstStyle/>
        <a:p>
          <a:r>
            <a:rPr lang="en-US" dirty="0"/>
            <a:t>Used to find the optimal number of clusters k</a:t>
          </a:r>
        </a:p>
      </dgm:t>
    </dgm:pt>
    <dgm:pt modelId="{05F8C701-01CE-47EE-956C-61944DC04FD8}" type="parTrans" cxnId="{22196E2B-A02E-4001-A01B-4BC449F5AEEF}">
      <dgm:prSet/>
      <dgm:spPr/>
      <dgm:t>
        <a:bodyPr/>
        <a:lstStyle/>
        <a:p>
          <a:endParaRPr lang="en-US"/>
        </a:p>
      </dgm:t>
    </dgm:pt>
    <dgm:pt modelId="{B30B6F07-B5A4-4D0C-BC18-509D30A1C9BF}" type="sibTrans" cxnId="{22196E2B-A02E-4001-A01B-4BC449F5AEEF}">
      <dgm:prSet/>
      <dgm:spPr/>
      <dgm:t>
        <a:bodyPr/>
        <a:lstStyle/>
        <a:p>
          <a:endParaRPr lang="en-US"/>
        </a:p>
      </dgm:t>
    </dgm:pt>
    <dgm:pt modelId="{45CD5829-EC31-43E6-A060-CC14895ADB54}">
      <dgm:prSet/>
      <dgm:spPr/>
      <dgm:t>
        <a:bodyPr/>
        <a:lstStyle/>
        <a:p>
          <a:r>
            <a:rPr lang="en-US" dirty="0"/>
            <a:t>Iterate through n clusters (typically 10) and find the distortion at each amount</a:t>
          </a:r>
        </a:p>
      </dgm:t>
    </dgm:pt>
    <dgm:pt modelId="{BAFE73D2-9DF2-4854-8169-B17C5417941C}" type="parTrans" cxnId="{0DABEE37-EDC0-425B-B688-A8A18830EC67}">
      <dgm:prSet/>
      <dgm:spPr/>
      <dgm:t>
        <a:bodyPr/>
        <a:lstStyle/>
        <a:p>
          <a:endParaRPr lang="en-US"/>
        </a:p>
      </dgm:t>
    </dgm:pt>
    <dgm:pt modelId="{0FC6CE5B-0FF9-4E61-88AD-B952BB500FBA}" type="sibTrans" cxnId="{0DABEE37-EDC0-425B-B688-A8A18830EC67}">
      <dgm:prSet/>
      <dgm:spPr/>
      <dgm:t>
        <a:bodyPr/>
        <a:lstStyle/>
        <a:p>
          <a:endParaRPr lang="en-US"/>
        </a:p>
      </dgm:t>
    </dgm:pt>
    <dgm:pt modelId="{B91F5747-BFD8-4BBD-BA03-AADB3DFBF9B9}">
      <dgm:prSet/>
      <dgm:spPr/>
      <dgm:t>
        <a:bodyPr/>
        <a:lstStyle/>
        <a:p>
          <a:r>
            <a:rPr lang="en-US"/>
            <a:t>Distortion is the average of squared differences from each centroid</a:t>
          </a:r>
        </a:p>
      </dgm:t>
    </dgm:pt>
    <dgm:pt modelId="{5D050D0F-A1F7-45EF-AA54-278B7346309F}" type="parTrans" cxnId="{5AADB4D7-6993-4339-9F1B-1AE440927202}">
      <dgm:prSet/>
      <dgm:spPr/>
      <dgm:t>
        <a:bodyPr/>
        <a:lstStyle/>
        <a:p>
          <a:endParaRPr lang="en-US"/>
        </a:p>
      </dgm:t>
    </dgm:pt>
    <dgm:pt modelId="{5316186A-94E1-4B93-8E8D-7445C4250074}" type="sibTrans" cxnId="{5AADB4D7-6993-4339-9F1B-1AE440927202}">
      <dgm:prSet/>
      <dgm:spPr/>
      <dgm:t>
        <a:bodyPr/>
        <a:lstStyle/>
        <a:p>
          <a:endParaRPr lang="en-US"/>
        </a:p>
      </dgm:t>
    </dgm:pt>
    <dgm:pt modelId="{3C521E98-6C3F-4DE2-A0FB-F77124D30F3B}">
      <dgm:prSet/>
      <dgm:spPr/>
      <dgm:t>
        <a:bodyPr/>
        <a:lstStyle/>
        <a:p>
          <a:r>
            <a:rPr lang="en-US" dirty="0"/>
            <a:t>Plot number of clusters by distortion and identify the “elbow”, or optimal k</a:t>
          </a:r>
        </a:p>
      </dgm:t>
    </dgm:pt>
    <dgm:pt modelId="{65F3789E-4BB1-4D73-83A4-275AB3495B75}" type="parTrans" cxnId="{1A3830ED-E3F6-447B-BC9D-6A32E174C27B}">
      <dgm:prSet/>
      <dgm:spPr/>
      <dgm:t>
        <a:bodyPr/>
        <a:lstStyle/>
        <a:p>
          <a:endParaRPr lang="en-US"/>
        </a:p>
      </dgm:t>
    </dgm:pt>
    <dgm:pt modelId="{52F8DCC6-D783-4B8F-8515-53AA7E423C2B}" type="sibTrans" cxnId="{1A3830ED-E3F6-447B-BC9D-6A32E174C27B}">
      <dgm:prSet/>
      <dgm:spPr/>
      <dgm:t>
        <a:bodyPr/>
        <a:lstStyle/>
        <a:p>
          <a:endParaRPr lang="en-US"/>
        </a:p>
      </dgm:t>
    </dgm:pt>
    <dgm:pt modelId="{4961CF25-15F1-4BFC-9368-799F072AC0E9}" type="pres">
      <dgm:prSet presAssocID="{10216D2E-A019-4DD4-8F5A-94A02999F20E}" presName="linear" presStyleCnt="0">
        <dgm:presLayoutVars>
          <dgm:animLvl val="lvl"/>
          <dgm:resizeHandles val="exact"/>
        </dgm:presLayoutVars>
      </dgm:prSet>
      <dgm:spPr/>
    </dgm:pt>
    <dgm:pt modelId="{513AA78F-E32E-4F35-87E9-5273F9A02DC0}" type="pres">
      <dgm:prSet presAssocID="{098915BE-7CE6-412C-8E63-FA81BBB88A3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486466-4184-40EF-96B0-F102B53FD0A3}" type="pres">
      <dgm:prSet presAssocID="{B30B6F07-B5A4-4D0C-BC18-509D30A1C9BF}" presName="spacer" presStyleCnt="0"/>
      <dgm:spPr/>
    </dgm:pt>
    <dgm:pt modelId="{2CB72DAB-9E6A-4FAE-B752-AF6AD98B0CD8}" type="pres">
      <dgm:prSet presAssocID="{45CD5829-EC31-43E6-A060-CC14895ADB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29A3DC-B8EC-446D-8303-E2B58865857B}" type="pres">
      <dgm:prSet presAssocID="{45CD5829-EC31-43E6-A060-CC14895ADB54}" presName="childText" presStyleLbl="revTx" presStyleIdx="0" presStyleCnt="1">
        <dgm:presLayoutVars>
          <dgm:bulletEnabled val="1"/>
        </dgm:presLayoutVars>
      </dgm:prSet>
      <dgm:spPr/>
    </dgm:pt>
    <dgm:pt modelId="{174702E1-2894-417D-A886-597C4A916112}" type="pres">
      <dgm:prSet presAssocID="{3C521E98-6C3F-4DE2-A0FB-F77124D30F3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F7D0516-888C-47A2-9C6D-386074505402}" type="presOf" srcId="{3C521E98-6C3F-4DE2-A0FB-F77124D30F3B}" destId="{174702E1-2894-417D-A886-597C4A916112}" srcOrd="0" destOrd="0" presId="urn:microsoft.com/office/officeart/2005/8/layout/vList2"/>
    <dgm:cxn modelId="{22196E2B-A02E-4001-A01B-4BC449F5AEEF}" srcId="{10216D2E-A019-4DD4-8F5A-94A02999F20E}" destId="{098915BE-7CE6-412C-8E63-FA81BBB88A3D}" srcOrd="0" destOrd="0" parTransId="{05F8C701-01CE-47EE-956C-61944DC04FD8}" sibTransId="{B30B6F07-B5A4-4D0C-BC18-509D30A1C9BF}"/>
    <dgm:cxn modelId="{0DABEE37-EDC0-425B-B688-A8A18830EC67}" srcId="{10216D2E-A019-4DD4-8F5A-94A02999F20E}" destId="{45CD5829-EC31-43E6-A060-CC14895ADB54}" srcOrd="1" destOrd="0" parTransId="{BAFE73D2-9DF2-4854-8169-B17C5417941C}" sibTransId="{0FC6CE5B-0FF9-4E61-88AD-B952BB500FBA}"/>
    <dgm:cxn modelId="{8780E150-CAB9-4801-A80A-C303562E9EE9}" type="presOf" srcId="{10216D2E-A019-4DD4-8F5A-94A02999F20E}" destId="{4961CF25-15F1-4BFC-9368-799F072AC0E9}" srcOrd="0" destOrd="0" presId="urn:microsoft.com/office/officeart/2005/8/layout/vList2"/>
    <dgm:cxn modelId="{5AADB4D7-6993-4339-9F1B-1AE440927202}" srcId="{45CD5829-EC31-43E6-A060-CC14895ADB54}" destId="{B91F5747-BFD8-4BBD-BA03-AADB3DFBF9B9}" srcOrd="0" destOrd="0" parTransId="{5D050D0F-A1F7-45EF-AA54-278B7346309F}" sibTransId="{5316186A-94E1-4B93-8E8D-7445C4250074}"/>
    <dgm:cxn modelId="{606CFEDE-B64A-4EAB-A7AB-C1F838033BE7}" type="presOf" srcId="{B91F5747-BFD8-4BBD-BA03-AADB3DFBF9B9}" destId="{5B29A3DC-B8EC-446D-8303-E2B58865857B}" srcOrd="0" destOrd="0" presId="urn:microsoft.com/office/officeart/2005/8/layout/vList2"/>
    <dgm:cxn modelId="{62DB5FE6-029F-4A80-AECA-AAFB7BA2EDBD}" type="presOf" srcId="{098915BE-7CE6-412C-8E63-FA81BBB88A3D}" destId="{513AA78F-E32E-4F35-87E9-5273F9A02DC0}" srcOrd="0" destOrd="0" presId="urn:microsoft.com/office/officeart/2005/8/layout/vList2"/>
    <dgm:cxn modelId="{A19B13EB-80E6-48C0-97BD-B6A397F2BD0A}" type="presOf" srcId="{45CD5829-EC31-43E6-A060-CC14895ADB54}" destId="{2CB72DAB-9E6A-4FAE-B752-AF6AD98B0CD8}" srcOrd="0" destOrd="0" presId="urn:microsoft.com/office/officeart/2005/8/layout/vList2"/>
    <dgm:cxn modelId="{1A3830ED-E3F6-447B-BC9D-6A32E174C27B}" srcId="{10216D2E-A019-4DD4-8F5A-94A02999F20E}" destId="{3C521E98-6C3F-4DE2-A0FB-F77124D30F3B}" srcOrd="2" destOrd="0" parTransId="{65F3789E-4BB1-4D73-83A4-275AB3495B75}" sibTransId="{52F8DCC6-D783-4B8F-8515-53AA7E423C2B}"/>
    <dgm:cxn modelId="{7287E5DB-8ED6-406E-8E1C-F34439D387EA}" type="presParOf" srcId="{4961CF25-15F1-4BFC-9368-799F072AC0E9}" destId="{513AA78F-E32E-4F35-87E9-5273F9A02DC0}" srcOrd="0" destOrd="0" presId="urn:microsoft.com/office/officeart/2005/8/layout/vList2"/>
    <dgm:cxn modelId="{C82C94E8-F85A-4906-85E5-BE551BEFC95C}" type="presParOf" srcId="{4961CF25-15F1-4BFC-9368-799F072AC0E9}" destId="{81486466-4184-40EF-96B0-F102B53FD0A3}" srcOrd="1" destOrd="0" presId="urn:microsoft.com/office/officeart/2005/8/layout/vList2"/>
    <dgm:cxn modelId="{62EB1042-1DFD-416A-B689-ED87B085F275}" type="presParOf" srcId="{4961CF25-15F1-4BFC-9368-799F072AC0E9}" destId="{2CB72DAB-9E6A-4FAE-B752-AF6AD98B0CD8}" srcOrd="2" destOrd="0" presId="urn:microsoft.com/office/officeart/2005/8/layout/vList2"/>
    <dgm:cxn modelId="{B20046AA-67D4-4391-8DD8-0FDF35376FCC}" type="presParOf" srcId="{4961CF25-15F1-4BFC-9368-799F072AC0E9}" destId="{5B29A3DC-B8EC-446D-8303-E2B58865857B}" srcOrd="3" destOrd="0" presId="urn:microsoft.com/office/officeart/2005/8/layout/vList2"/>
    <dgm:cxn modelId="{BE336E1C-3719-4CDE-AA97-1AF1E77F77D5}" type="presParOf" srcId="{4961CF25-15F1-4BFC-9368-799F072AC0E9}" destId="{174702E1-2894-417D-A886-597C4A9161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AA78F-E32E-4F35-87E9-5273F9A02DC0}">
      <dsp:nvSpPr>
        <dsp:cNvPr id="0" name=""/>
        <dsp:cNvSpPr/>
      </dsp:nvSpPr>
      <dsp:spPr>
        <a:xfrm>
          <a:off x="0" y="343498"/>
          <a:ext cx="6984735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Used to find the optimal number of clusters k</a:t>
          </a:r>
        </a:p>
      </dsp:txBody>
      <dsp:txXfrm>
        <a:off x="64083" y="407581"/>
        <a:ext cx="6856569" cy="1184574"/>
      </dsp:txXfrm>
    </dsp:sp>
    <dsp:sp modelId="{2CB72DAB-9E6A-4FAE-B752-AF6AD98B0CD8}">
      <dsp:nvSpPr>
        <dsp:cNvPr id="0" name=""/>
        <dsp:cNvSpPr/>
      </dsp:nvSpPr>
      <dsp:spPr>
        <a:xfrm>
          <a:off x="0" y="1751279"/>
          <a:ext cx="6984735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Iterate through n clusters (typically 10) and find the distortion at each amount</a:t>
          </a:r>
        </a:p>
      </dsp:txBody>
      <dsp:txXfrm>
        <a:off x="64083" y="1815362"/>
        <a:ext cx="6856569" cy="1184574"/>
      </dsp:txXfrm>
    </dsp:sp>
    <dsp:sp modelId="{5B29A3DC-B8EC-446D-8303-E2B58865857B}">
      <dsp:nvSpPr>
        <dsp:cNvPr id="0" name=""/>
        <dsp:cNvSpPr/>
      </dsp:nvSpPr>
      <dsp:spPr>
        <a:xfrm>
          <a:off x="0" y="3064019"/>
          <a:ext cx="6984735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765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Distortion is the average of squared differences from each centroid</a:t>
          </a:r>
        </a:p>
      </dsp:txBody>
      <dsp:txXfrm>
        <a:off x="0" y="3064019"/>
        <a:ext cx="6984735" cy="819720"/>
      </dsp:txXfrm>
    </dsp:sp>
    <dsp:sp modelId="{174702E1-2894-417D-A886-597C4A916112}">
      <dsp:nvSpPr>
        <dsp:cNvPr id="0" name=""/>
        <dsp:cNvSpPr/>
      </dsp:nvSpPr>
      <dsp:spPr>
        <a:xfrm>
          <a:off x="0" y="3883739"/>
          <a:ext cx="6984735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Plot number of clusters by distortion and identify the “elbow”, or optimal k</a:t>
          </a:r>
        </a:p>
      </dsp:txBody>
      <dsp:txXfrm>
        <a:off x="64083" y="3947822"/>
        <a:ext cx="6856569" cy="1184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AF626-3BEF-4736-9A51-865E45AAB84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9120C-AA7C-4176-B72E-E02B9FD02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4260" y="1171136"/>
            <a:ext cx="14119480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FFFFFF"/>
                </a:solidFill>
                <a:latin typeface="Open Sans"/>
              </a:rPr>
              <a:t>Using K-Means Clustering and Geospatial Mapping to Predict Crime Hotspots in Denver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6576707"/>
            <a:ext cx="16230600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084260" y="9029700"/>
            <a:ext cx="1411948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Christopher Seven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8"/>
            <a:ext cx="18416067" cy="28994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3395" y="0"/>
            <a:ext cx="13661207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Geospatial Clustering – Murder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6B7180-2E0F-40CD-8FFC-AA7610EDC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2"/>
          <a:stretch/>
        </p:blipFill>
        <p:spPr bwMode="auto">
          <a:xfrm>
            <a:off x="7571464" y="2646218"/>
            <a:ext cx="9563100" cy="75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C21E7BC-AEA3-46CB-ADC7-3229BF4E1FC3}"/>
              </a:ext>
            </a:extLst>
          </p:cNvPr>
          <p:cNvSpPr txBox="1"/>
          <p:nvPr/>
        </p:nvSpPr>
        <p:spPr>
          <a:xfrm>
            <a:off x="0" y="5555046"/>
            <a:ext cx="8354291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K: 7</a:t>
            </a:r>
          </a:p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Total: 69  </a:t>
            </a:r>
          </a:p>
        </p:txBody>
      </p:sp>
    </p:spTree>
    <p:extLst>
      <p:ext uri="{BB962C8B-B14F-4D97-AF65-F5344CB8AC3E}">
        <p14:creationId xmlns:p14="http://schemas.microsoft.com/office/powerpoint/2010/main" val="118123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8"/>
            <a:ext cx="18416067" cy="289948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3396" y="0"/>
            <a:ext cx="13661207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Geospatial Clustering – Arson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E22E7D-5AC1-4D94-A35E-288C5046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77" y="2660073"/>
            <a:ext cx="9267825" cy="74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7F18E72-AA61-4EA2-9811-E33CAA347AAB}"/>
              </a:ext>
            </a:extLst>
          </p:cNvPr>
          <p:cNvSpPr txBox="1"/>
          <p:nvPr/>
        </p:nvSpPr>
        <p:spPr>
          <a:xfrm>
            <a:off x="-955963" y="5568901"/>
            <a:ext cx="8354291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K: 5</a:t>
            </a:r>
          </a:p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Total: 183 </a:t>
            </a:r>
          </a:p>
        </p:txBody>
      </p:sp>
    </p:spTree>
    <p:extLst>
      <p:ext uri="{BB962C8B-B14F-4D97-AF65-F5344CB8AC3E}">
        <p14:creationId xmlns:p14="http://schemas.microsoft.com/office/powerpoint/2010/main" val="323239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7"/>
            <a:ext cx="18416067" cy="251718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3396" y="-183884"/>
            <a:ext cx="13661207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Geospatial Clustering – Auto Theft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64D3A9-5E90-4D97-9E64-42ED67AD07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"/>
          <a:stretch/>
        </p:blipFill>
        <p:spPr bwMode="auto">
          <a:xfrm>
            <a:off x="7259738" y="2355273"/>
            <a:ext cx="9715500" cy="77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9D24C398-4F27-413E-8A95-E36FDCE95182}"/>
              </a:ext>
            </a:extLst>
          </p:cNvPr>
          <p:cNvSpPr txBox="1"/>
          <p:nvPr/>
        </p:nvSpPr>
        <p:spPr>
          <a:xfrm>
            <a:off x="138546" y="5265813"/>
            <a:ext cx="6788727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K: 5</a:t>
            </a:r>
          </a:p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Total: 28,514  </a:t>
            </a:r>
          </a:p>
        </p:txBody>
      </p:sp>
    </p:spTree>
    <p:extLst>
      <p:ext uri="{BB962C8B-B14F-4D97-AF65-F5344CB8AC3E}">
        <p14:creationId xmlns:p14="http://schemas.microsoft.com/office/powerpoint/2010/main" val="46365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892" y="4038413"/>
            <a:ext cx="4775165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Analysis &amp; Predictions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035020" y="263022"/>
            <a:ext cx="7224280" cy="2502905"/>
            <a:chOff x="0" y="-9525"/>
            <a:chExt cx="9632374" cy="3337206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632374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Number of Clusters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22575"/>
              <a:ext cx="9632374" cy="2105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50" dirty="0">
                  <a:solidFill>
                    <a:srgbClr val="5EB6E4"/>
                  </a:solidFill>
                  <a:latin typeface="Open Sans"/>
                </a:rPr>
                <a:t>Every data set except for murder had 5 clusters – likely due to Denver’s geographic layout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59510" y="329847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59510" y="3082338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59510" y="5741918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03</a:t>
            </a:r>
          </a:p>
        </p:txBody>
      </p:sp>
      <p:sp>
        <p:nvSpPr>
          <p:cNvPr id="9" name="AutoShape 9"/>
          <p:cNvSpPr/>
          <p:nvPr/>
        </p:nvSpPr>
        <p:spPr>
          <a:xfrm rot="5400000">
            <a:off x="1525739" y="5119688"/>
            <a:ext cx="10044953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035020" y="3082338"/>
            <a:ext cx="8252980" cy="2504507"/>
            <a:chOff x="0" y="-9525"/>
            <a:chExt cx="11003974" cy="333934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03974" cy="10259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Crime Distribution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22573"/>
              <a:ext cx="9632374" cy="2107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5EB6E4"/>
                  </a:solidFill>
                  <a:latin typeface="Open Sans"/>
                </a:rPr>
                <a:t>It appears that crime is relatively equally distributed throughout Denver, higher volume in the </a:t>
              </a:r>
              <a:r>
                <a:rPr lang="en-US" sz="2999" dirty="0" err="1">
                  <a:solidFill>
                    <a:srgbClr val="5EB6E4"/>
                  </a:solidFill>
                  <a:latin typeface="Open Sans"/>
                </a:rPr>
                <a:t>RiNo</a:t>
              </a:r>
              <a:r>
                <a:rPr lang="en-US" sz="2999" dirty="0">
                  <a:solidFill>
                    <a:srgbClr val="5EB6E4"/>
                  </a:solidFill>
                  <a:latin typeface="Open Sans"/>
                </a:rPr>
                <a:t> and Colfax areas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72020" y="5741478"/>
            <a:ext cx="7224280" cy="1965899"/>
            <a:chOff x="0" y="-9525"/>
            <a:chExt cx="9632374" cy="262119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9632374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Airport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22575"/>
              <a:ext cx="9632374" cy="1389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5EB6E4"/>
                  </a:solidFill>
                  <a:latin typeface="Open Sans"/>
                </a:rPr>
                <a:t>Airport didn’t experience much crime besides auto theft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CB125D9F-57D2-4A82-83B8-3AB9EE94E6C2}"/>
              </a:ext>
            </a:extLst>
          </p:cNvPr>
          <p:cNvGrpSpPr/>
          <p:nvPr/>
        </p:nvGrpSpPr>
        <p:grpSpPr>
          <a:xfrm>
            <a:off x="9972020" y="8230346"/>
            <a:ext cx="7224280" cy="1427290"/>
            <a:chOff x="0" y="-9525"/>
            <a:chExt cx="9632374" cy="1903053"/>
          </a:xfrm>
        </p:grpSpPr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A98EC119-1BAC-4589-A8C2-D32619C5E6C3}"/>
                </a:ext>
              </a:extLst>
            </p:cNvPr>
            <p:cNvSpPr txBox="1"/>
            <p:nvPr/>
          </p:nvSpPr>
          <p:spPr>
            <a:xfrm>
              <a:off x="0" y="-9525"/>
              <a:ext cx="9632374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Future Predictions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772B1752-F768-4C58-AF28-F1BA25DF4A3E}"/>
                </a:ext>
              </a:extLst>
            </p:cNvPr>
            <p:cNvSpPr txBox="1"/>
            <p:nvPr/>
          </p:nvSpPr>
          <p:spPr>
            <a:xfrm>
              <a:off x="0" y="1222575"/>
              <a:ext cx="9632374" cy="670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5EB6E4"/>
                  </a:solidFill>
                  <a:latin typeface="Open Sans"/>
                </a:rPr>
                <a:t>Restrict datasets even further by time</a:t>
              </a:r>
            </a:p>
          </p:txBody>
        </p:sp>
      </p:grpSp>
      <p:sp>
        <p:nvSpPr>
          <p:cNvPr id="23" name="TextBox 8">
            <a:extLst>
              <a:ext uri="{FF2B5EF4-FFF2-40B4-BE49-F238E27FC236}">
                <a16:creationId xmlns:a16="http://schemas.microsoft.com/office/drawing/2014/main" id="{A0391747-6262-467A-89FA-13932C6C8B8F}"/>
              </a:ext>
            </a:extLst>
          </p:cNvPr>
          <p:cNvSpPr txBox="1"/>
          <p:nvPr/>
        </p:nvSpPr>
        <p:spPr>
          <a:xfrm>
            <a:off x="8360574" y="8230346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24493" y="3842123"/>
            <a:ext cx="4487412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Research Question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49809" y="8182265"/>
            <a:ext cx="11760209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dirty="0">
                <a:solidFill>
                  <a:srgbClr val="FFFFFF"/>
                </a:solidFill>
                <a:latin typeface="Open Sans"/>
              </a:rPr>
              <a:t>Using  machine learning, can patterns of crime be identified and predicted within Denver?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632070" y="5119688"/>
            <a:ext cx="10044953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026" name="Picture 2" descr="Map of Denver, Colorado">
            <a:extLst>
              <a:ext uri="{FF2B5EF4-FFF2-40B4-BE49-F238E27FC236}">
                <a16:creationId xmlns:a16="http://schemas.microsoft.com/office/drawing/2014/main" id="{593C8E70-C82D-4177-9926-47A596F01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539" y="349004"/>
            <a:ext cx="7336606" cy="73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" y="-360328"/>
            <a:ext cx="18288000" cy="42356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56797" y="1032754"/>
            <a:ext cx="14374404" cy="3808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FFFFFF"/>
                </a:solidFill>
                <a:latin typeface="Open Sans"/>
              </a:rPr>
              <a:t>Dataset Used – Denver Open Data Catalog</a:t>
            </a:r>
            <a:r>
              <a:rPr lang="en-US" sz="9000">
                <a:solidFill>
                  <a:srgbClr val="FFFFFF"/>
                </a:solidFill>
                <a:latin typeface="Open Sans"/>
              </a:rPr>
              <a:t>: Crime 2016 - now</a:t>
            </a:r>
            <a:endParaRPr lang="en-US" sz="9000" dirty="0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4C1018-E13B-4A93-8764-6CAB8FE14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3961093"/>
            <a:ext cx="17599022" cy="61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1525739" y="5119688"/>
            <a:ext cx="10044953" cy="0"/>
          </a:xfrm>
          <a:prstGeom prst="line">
            <a:avLst/>
          </a:prstGeom>
          <a:ln w="47625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24493" y="3842123"/>
            <a:ext cx="4487412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K-Means Clustering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62F188E2-D4ED-4B14-BAE4-5EBFE193845B}"/>
              </a:ext>
            </a:extLst>
          </p:cNvPr>
          <p:cNvGrpSpPr/>
          <p:nvPr/>
        </p:nvGrpSpPr>
        <p:grpSpPr>
          <a:xfrm>
            <a:off x="10035020" y="718997"/>
            <a:ext cx="7224280" cy="1964296"/>
            <a:chOff x="0" y="-9525"/>
            <a:chExt cx="9632374" cy="2619061"/>
          </a:xfrm>
        </p:grpSpPr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9E25C2F-22C8-4A40-B6E4-E16ABC8FE7DE}"/>
                </a:ext>
              </a:extLst>
            </p:cNvPr>
            <p:cNvSpPr txBox="1"/>
            <p:nvPr/>
          </p:nvSpPr>
          <p:spPr>
            <a:xfrm>
              <a:off x="0" y="-9525"/>
              <a:ext cx="9632374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Purpose</a:t>
              </a: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9633A4B4-EFD8-4038-B9CA-1AB993DBFAE2}"/>
                </a:ext>
              </a:extLst>
            </p:cNvPr>
            <p:cNvSpPr txBox="1"/>
            <p:nvPr/>
          </p:nvSpPr>
          <p:spPr>
            <a:xfrm>
              <a:off x="0" y="1222575"/>
              <a:ext cx="9632374" cy="1386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50" dirty="0">
                  <a:solidFill>
                    <a:srgbClr val="5EB6E4"/>
                  </a:solidFill>
                  <a:latin typeface="Open Sans"/>
                </a:rPr>
                <a:t>Group data points in proximity together to identify patterns</a:t>
              </a:r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0D87F6F7-AEB4-4ED3-89AB-130A605471A4}"/>
              </a:ext>
            </a:extLst>
          </p:cNvPr>
          <p:cNvGrpSpPr/>
          <p:nvPr/>
        </p:nvGrpSpPr>
        <p:grpSpPr>
          <a:xfrm>
            <a:off x="10035020" y="3197751"/>
            <a:ext cx="8252980" cy="1965898"/>
            <a:chOff x="0" y="-9525"/>
            <a:chExt cx="11003974" cy="2621196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DBCDDB9F-983A-40DC-8993-B1FF240A24EF}"/>
                </a:ext>
              </a:extLst>
            </p:cNvPr>
            <p:cNvSpPr txBox="1"/>
            <p:nvPr/>
          </p:nvSpPr>
          <p:spPr>
            <a:xfrm>
              <a:off x="0" y="-9525"/>
              <a:ext cx="11003974" cy="10259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Open Sans Bold"/>
                </a:rPr>
                <a:t>Methodology</a:t>
              </a:r>
            </a:p>
          </p:txBody>
        </p: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4324ADA9-65E6-49DE-BFEF-7B30CDE573ED}"/>
                </a:ext>
              </a:extLst>
            </p:cNvPr>
            <p:cNvSpPr txBox="1"/>
            <p:nvPr/>
          </p:nvSpPr>
          <p:spPr>
            <a:xfrm>
              <a:off x="0" y="1222573"/>
              <a:ext cx="9632374" cy="1389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dirty="0">
                  <a:solidFill>
                    <a:srgbClr val="5EB6E4"/>
                  </a:solidFill>
                  <a:latin typeface="Open Sans"/>
                </a:rPr>
                <a:t>Choose a k as the number of centroids to cluster around</a:t>
              </a:r>
            </a:p>
          </p:txBody>
        </p:sp>
      </p:grpSp>
      <p:sp>
        <p:nvSpPr>
          <p:cNvPr id="23" name="TextBox 19">
            <a:extLst>
              <a:ext uri="{FF2B5EF4-FFF2-40B4-BE49-F238E27FC236}">
                <a16:creationId xmlns:a16="http://schemas.microsoft.com/office/drawing/2014/main" id="{D38972D7-1342-47FF-84D4-210EEF4882E0}"/>
              </a:ext>
            </a:extLst>
          </p:cNvPr>
          <p:cNvSpPr txBox="1"/>
          <p:nvPr/>
        </p:nvSpPr>
        <p:spPr>
          <a:xfrm>
            <a:off x="10035019" y="8673306"/>
            <a:ext cx="7224280" cy="104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5EB6E4"/>
                </a:solidFill>
                <a:latin typeface="Open Sans"/>
              </a:rPr>
              <a:t>Continue until max iterations or SSD does not change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CE4689DA-5ECE-4968-B1D8-0971105B7E52}"/>
              </a:ext>
            </a:extLst>
          </p:cNvPr>
          <p:cNvSpPr txBox="1"/>
          <p:nvPr/>
        </p:nvSpPr>
        <p:spPr>
          <a:xfrm>
            <a:off x="10035019" y="5585024"/>
            <a:ext cx="7546397" cy="104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5EB6E4"/>
                </a:solidFill>
                <a:latin typeface="Open Sans"/>
              </a:rPr>
              <a:t>Randomly pick points as the centroids and calculate sum of squared differences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88A0FB3C-D286-465A-87F1-B03D20AF4A9E}"/>
              </a:ext>
            </a:extLst>
          </p:cNvPr>
          <p:cNvSpPr txBox="1"/>
          <p:nvPr/>
        </p:nvSpPr>
        <p:spPr>
          <a:xfrm>
            <a:off x="10035019" y="7140088"/>
            <a:ext cx="7224280" cy="104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5EB6E4"/>
                </a:solidFill>
                <a:latin typeface="Open Sans"/>
              </a:rPr>
              <a:t>Adjust the position of the centroids and recalculate SSD</a:t>
            </a: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6C4810CA-9259-4609-AD60-91C990D18D54}"/>
              </a:ext>
            </a:extLst>
          </p:cNvPr>
          <p:cNvSpPr txBox="1"/>
          <p:nvPr/>
        </p:nvSpPr>
        <p:spPr>
          <a:xfrm>
            <a:off x="8374018" y="4214112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01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B4FE1832-7AAE-4DD4-BCE6-2C3B82DA1B8D}"/>
              </a:ext>
            </a:extLst>
          </p:cNvPr>
          <p:cNvSpPr txBox="1"/>
          <p:nvPr/>
        </p:nvSpPr>
        <p:spPr>
          <a:xfrm>
            <a:off x="8374018" y="5677311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02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524797FB-D9AC-45CA-ADFA-7899ED55709D}"/>
              </a:ext>
            </a:extLst>
          </p:cNvPr>
          <p:cNvSpPr txBox="1"/>
          <p:nvPr/>
        </p:nvSpPr>
        <p:spPr>
          <a:xfrm>
            <a:off x="8374018" y="7232375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03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1E381C88-36EA-419B-A4E9-9CDC91131997}"/>
              </a:ext>
            </a:extLst>
          </p:cNvPr>
          <p:cNvSpPr txBox="1"/>
          <p:nvPr/>
        </p:nvSpPr>
        <p:spPr>
          <a:xfrm>
            <a:off x="8374018" y="8765593"/>
            <a:ext cx="114773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BED600"/>
                </a:solidFill>
                <a:latin typeface="Open Sans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9095176" y="-1335862"/>
            <a:ext cx="60798" cy="13901478"/>
          </a:xfrm>
          <a:prstGeom prst="rect">
            <a:avLst/>
          </a:prstGeom>
          <a:solidFill>
            <a:srgbClr val="627D77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5834696" y="5111056"/>
            <a:ext cx="946844" cy="946844"/>
            <a:chOff x="0" y="0"/>
            <a:chExt cx="1262459" cy="126245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3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979451" y="5111056"/>
            <a:ext cx="946844" cy="94684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630185" y="5111056"/>
            <a:ext cx="946844" cy="946844"/>
            <a:chOff x="0" y="0"/>
            <a:chExt cx="1262459" cy="126245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53194" y="5111056"/>
            <a:ext cx="946844" cy="946844"/>
            <a:chOff x="0" y="0"/>
            <a:chExt cx="1262459" cy="126245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5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559364" y="5111056"/>
            <a:ext cx="946844" cy="946844"/>
            <a:chOff x="0" y="0"/>
            <a:chExt cx="1262459" cy="126245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6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59700" y="5111056"/>
            <a:ext cx="946844" cy="946844"/>
            <a:chOff x="0" y="0"/>
            <a:chExt cx="1262459" cy="1262459"/>
          </a:xfrm>
        </p:grpSpPr>
        <p:sp>
          <p:nvSpPr>
            <p:cNvPr id="17" name="TextBox 17"/>
            <p:cNvSpPr txBox="1"/>
            <p:nvPr/>
          </p:nvSpPr>
          <p:spPr>
            <a:xfrm>
              <a:off x="260513" y="331086"/>
              <a:ext cx="741434" cy="581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Oswald"/>
                </a:rPr>
                <a:t>2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Aileron Regular"/>
                </a:rPr>
                <a:t>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74836" y="5345083"/>
            <a:ext cx="556076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282">
                <a:solidFill>
                  <a:srgbClr val="FFFFFF"/>
                </a:solidFill>
                <a:latin typeface="Aileron Regular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4084" y="2924735"/>
            <a:ext cx="223180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Download Denver Crime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7190" y="711013"/>
            <a:ext cx="1749361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Research Project Methodology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72422" y="6587536"/>
            <a:ext cx="212140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Clean dataset in Python with Pandas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464364" y="5111056"/>
            <a:ext cx="946844" cy="946844"/>
            <a:chOff x="0" y="0"/>
            <a:chExt cx="1262459" cy="1262459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799" spc="282">
                  <a:solidFill>
                    <a:srgbClr val="FFFFFF"/>
                  </a:solidFill>
                  <a:latin typeface="Aileron Regular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196289" y="5111056"/>
            <a:ext cx="946844" cy="946844"/>
            <a:chOff x="0" y="0"/>
            <a:chExt cx="1262459" cy="1262459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0" y="0"/>
              <a:ext cx="1262459" cy="1262459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260513" y="321561"/>
              <a:ext cx="741434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799" spc="282">
                  <a:solidFill>
                    <a:srgbClr val="FFFFFF"/>
                  </a:solidFill>
                  <a:latin typeface="Aileron Regular"/>
                </a:rPr>
                <a:t>8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880139" y="2684846"/>
            <a:ext cx="286293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Separate data into specific categories (murder, arson, auto theft)</a:t>
            </a:r>
            <a:endParaRPr lang="en-US" dirty="0"/>
          </a:p>
        </p:txBody>
      </p:sp>
      <p:sp>
        <p:nvSpPr>
          <p:cNvPr id="31" name="TextBox 31"/>
          <p:cNvSpPr txBox="1"/>
          <p:nvPr/>
        </p:nvSpPr>
        <p:spPr>
          <a:xfrm>
            <a:off x="6382862" y="6799203"/>
            <a:ext cx="342737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Use Denver shapefile to plot crime’s longitude and latitude</a:t>
            </a:r>
            <a:endParaRPr lang="en-US" sz="3200" dirty="0"/>
          </a:p>
        </p:txBody>
      </p:sp>
      <p:sp>
        <p:nvSpPr>
          <p:cNvPr id="32" name="TextBox 32"/>
          <p:cNvSpPr txBox="1"/>
          <p:nvPr/>
        </p:nvSpPr>
        <p:spPr>
          <a:xfrm>
            <a:off x="8362315" y="2574779"/>
            <a:ext cx="332860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Use the Elbow Method to find the optimal k for k-means clustering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735374" y="6587536"/>
            <a:ext cx="259482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Identify clusters based on crime type using k-means clustering technique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404263" y="6446869"/>
            <a:ext cx="259482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Assess patterns and draw conclusions from Denver map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66319" y="2579981"/>
            <a:ext cx="332860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627D77"/>
                </a:solidFill>
                <a:latin typeface="Open Sans"/>
              </a:rPr>
              <a:t>Plot clusters onto shapefile over crime data points by crime 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8"/>
            <a:ext cx="18416067" cy="31728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3396" y="1157445"/>
            <a:ext cx="13661207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9000" dirty="0">
                <a:solidFill>
                  <a:srgbClr val="FFFFFF"/>
                </a:solidFill>
                <a:ea typeface="+mn-lt"/>
                <a:cs typeface="+mn-lt"/>
              </a:rPr>
              <a:t>The Elbow Method</a:t>
            </a:r>
            <a:endParaRPr lang="en-US" sz="9000" dirty="0">
              <a:ea typeface="+mn-lt"/>
              <a:cs typeface="+mn-lt"/>
            </a:endParaRPr>
          </a:p>
          <a:p>
            <a:pPr algn="ctr">
              <a:lnSpc>
                <a:spcPts val="9900"/>
              </a:lnSpc>
            </a:pPr>
            <a:endParaRPr lang="en-US" sz="90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741D66D-8A3B-463A-B808-30503E458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021487"/>
              </p:ext>
            </p:extLst>
          </p:nvPr>
        </p:nvGraphicFramePr>
        <p:xfrm>
          <a:off x="106783" y="3589577"/>
          <a:ext cx="6984735" cy="5539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1866750-F908-4D48-B10C-03B1D8E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43" y="3252635"/>
            <a:ext cx="11004273" cy="64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7"/>
            <a:ext cx="18416067" cy="23830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13396" y="430232"/>
            <a:ext cx="13661207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9000" dirty="0">
                <a:solidFill>
                  <a:srgbClr val="FFFFFF"/>
                </a:solidFill>
                <a:ea typeface="+mn-lt"/>
                <a:cs typeface="+mn-lt"/>
              </a:rPr>
              <a:t>Geospatial Crime Mapping</a:t>
            </a:r>
            <a:endParaRPr lang="en-US" sz="9000" dirty="0">
              <a:ea typeface="+mn-lt"/>
              <a:cs typeface="+mn-lt"/>
            </a:endParaRPr>
          </a:p>
          <a:p>
            <a:pPr algn="ctr">
              <a:lnSpc>
                <a:spcPts val="9900"/>
              </a:lnSpc>
            </a:pPr>
            <a:endParaRPr lang="en-US" sz="90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133C59-F548-4336-A0D7-3C26A779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73" y="2326377"/>
            <a:ext cx="13083452" cy="76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7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8"/>
            <a:ext cx="18416067" cy="31557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3396" y="887282"/>
            <a:ext cx="13661207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K-Means Clustering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7CEE15-ABAE-487B-B08A-0F74D1CD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4" y="4221888"/>
            <a:ext cx="17252151" cy="49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2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D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-360328"/>
            <a:ext cx="18416067" cy="311738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3396" y="72965"/>
            <a:ext cx="13661207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>
                <a:solidFill>
                  <a:srgbClr val="627D77"/>
                </a:solidFill>
                <a:latin typeface="Open Sans"/>
              </a:rPr>
              <a:t>Geospatial Clustering – All Crimes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99EC75-A50D-47DA-A3FE-BD33A2B03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35" y="2906870"/>
            <a:ext cx="9582150" cy="709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6862D3F-92CC-4EFF-8B9C-0D599ACEF9F4}"/>
              </a:ext>
            </a:extLst>
          </p:cNvPr>
          <p:cNvSpPr txBox="1"/>
          <p:nvPr/>
        </p:nvSpPr>
        <p:spPr>
          <a:xfrm>
            <a:off x="0" y="5555046"/>
            <a:ext cx="8354291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K: 5</a:t>
            </a:r>
          </a:p>
          <a:p>
            <a:pPr algn="ctr">
              <a:lnSpc>
                <a:spcPts val="7700"/>
              </a:lnSpc>
            </a:pPr>
            <a:r>
              <a:rPr lang="en-US" sz="6999" dirty="0">
                <a:solidFill>
                  <a:srgbClr val="FFFFFF"/>
                </a:solidFill>
                <a:latin typeface="Open Sans"/>
              </a:rPr>
              <a:t>Total: 55,151  </a:t>
            </a:r>
          </a:p>
        </p:txBody>
      </p:sp>
    </p:spTree>
    <p:extLst>
      <p:ext uri="{BB962C8B-B14F-4D97-AF65-F5344CB8AC3E}">
        <p14:creationId xmlns:p14="http://schemas.microsoft.com/office/powerpoint/2010/main" val="405548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1F5F374EA3B84CA5F6A59653E73CDA" ma:contentTypeVersion="8" ma:contentTypeDescription="Create a new document." ma:contentTypeScope="" ma:versionID="750ac42afd6b0881f528d8f554f407a2">
  <xsd:schema xmlns:xsd="http://www.w3.org/2001/XMLSchema" xmlns:xs="http://www.w3.org/2001/XMLSchema" xmlns:p="http://schemas.microsoft.com/office/2006/metadata/properties" xmlns:ns2="e2d873ca-f3a0-44e6-8da1-0a00fc1a217f" xmlns:ns3="8c3befde-e213-4714-9547-32eb437d8109" targetNamespace="http://schemas.microsoft.com/office/2006/metadata/properties" ma:root="true" ma:fieldsID="36e287e7512ba91d76229cd55869ee7b" ns2:_="" ns3:_="">
    <xsd:import namespace="e2d873ca-f3a0-44e6-8da1-0a00fc1a217f"/>
    <xsd:import namespace="8c3befde-e213-4714-9547-32eb437d81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873ca-f3a0-44e6-8da1-0a00fc1a21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3befde-e213-4714-9547-32eb437d81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c3befde-e213-4714-9547-32eb437d8109">
      <UserInfo>
        <DisplayName>Daniel Collins</DisplayName>
        <AccountId>13</AccountId>
        <AccountType/>
      </UserInfo>
      <UserInfo>
        <DisplayName>Marlin McDaniel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3A569FD-9820-44B4-AF7B-3F08EBE7BE7F}">
  <ds:schemaRefs>
    <ds:schemaRef ds:uri="8c3befde-e213-4714-9547-32eb437d8109"/>
    <ds:schemaRef ds:uri="e2d873ca-f3a0-44e6-8da1-0a00fc1a21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A7C453-3205-4F0B-A9BE-F611AB380B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F77FEF-7918-4F69-9621-2AB0A48CB06B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e2d873ca-f3a0-44e6-8da1-0a00fc1a217f"/>
    <ds:schemaRef ds:uri="http://purl.org/dc/terms/"/>
    <ds:schemaRef ds:uri="http://schemas.openxmlformats.org/package/2006/metadata/core-properties"/>
    <ds:schemaRef ds:uri="8c3befde-e213-4714-9547-32eb437d8109"/>
    <ds:schemaRef ds:uri="http://purl.org/dc/dcmitype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349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Open Sans</vt:lpstr>
      <vt:lpstr>Aileron Regular</vt:lpstr>
      <vt:lpstr>Arial</vt:lpstr>
      <vt:lpstr>Open Sans Bold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Process Automation</dc:title>
  <dc:creator>Christopher Seven</dc:creator>
  <cp:lastModifiedBy>Christopher Seven</cp:lastModifiedBy>
  <cp:revision>12</cp:revision>
  <dcterms:created xsi:type="dcterms:W3CDTF">2006-08-16T00:00:00Z</dcterms:created>
  <dcterms:modified xsi:type="dcterms:W3CDTF">2021-08-20T01:32:39Z</dcterms:modified>
  <dc:identifier>DAEnU9pR0T4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0x0101009E1F5F374EA3B84CA5F6A59653E73CDA</vt:lpwstr>
  </property>
</Properties>
</file>